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0CA4181-2D96-4078-BB9F-CF39A5195C40}">
          <p14:sldIdLst>
            <p14:sldId id="367"/>
            <p14:sldId id="368"/>
            <p14:sldId id="369"/>
          </p14:sldIdLst>
        </p14:section>
        <p14:section name="Untitled Section" id="{2EA70042-BEA2-42E6-817D-3FF0F955938A}">
          <p14:sldIdLst>
            <p14:sldId id="370"/>
            <p14:sldId id="371"/>
            <p14:sldId id="372"/>
            <p14:sldId id="373"/>
            <p14:sldId id="374"/>
            <p14:sldId id="375"/>
            <p14:sldId id="376"/>
            <p14:sldId id="377"/>
            <p14:sldId id="349"/>
            <p14:sldId id="378"/>
            <p14:sldId id="348"/>
          </p14:sldIdLst>
        </p14:section>
      </p14:sectionLst>
    </p:ex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0000A8"/>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p:scale>
          <a:sx n="100" d="100"/>
          <a:sy n="100" d="100"/>
        </p:scale>
        <p:origin x="874" y="144"/>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Abhani" userId="S::jabhani@edunetfoundation.org::ca04df89-0ae3-4252-8fc1-fed567591859" providerId="AD" clId="Web-{EE469058-AAB2-7207-427F-628BD67318CA}"/>
    <pc:docChg chg="addSld delSld">
      <pc:chgData name="Jay Abhani" userId="S::jabhani@edunetfoundation.org::ca04df89-0ae3-4252-8fc1-fed567591859" providerId="AD" clId="Web-{EE469058-AAB2-7207-427F-628BD67318CA}" dt="2024-04-10T12:54:15.225" v="1"/>
      <pc:docMkLst>
        <pc:docMk/>
      </pc:docMkLst>
      <pc:sldChg chg="add del replId">
        <pc:chgData name="Jay Abhani" userId="S::jabhani@edunetfoundation.org::ca04df89-0ae3-4252-8fc1-fed567591859" providerId="AD" clId="Web-{EE469058-AAB2-7207-427F-628BD67318CA}" dt="2024-04-10T12:54:15.225" v="1"/>
        <pc:sldMkLst>
          <pc:docMk/>
          <pc:sldMk cId="2480127656" sldId="379"/>
        </pc:sldMkLst>
      </pc:sldChg>
    </pc:docChg>
  </pc:docChgLst>
  <pc:docChgLst>
    <pc:chgData name="Rashmi Mishra" userId="S::rmishra@edunetfoundation.org::6469e6c3-66fa-4f4f-9c10-a71ac4161bf2" providerId="AD" clId="Web-{6650A404-D67C-24D4-A22C-A8BBCB97859F}"/>
    <pc:docChg chg="modSld">
      <pc:chgData name="Rashmi Mishra" userId="S::rmishra@edunetfoundation.org::6469e6c3-66fa-4f4f-9c10-a71ac4161bf2" providerId="AD" clId="Web-{6650A404-D67C-24D4-A22C-A8BBCB97859F}" dt="2023-09-20T09:44:07.072" v="0" actId="1076"/>
      <pc:docMkLst>
        <pc:docMk/>
      </pc:docMkLst>
      <pc:sldChg chg="modSp">
        <pc:chgData name="Rashmi Mishra" userId="S::rmishra@edunetfoundation.org::6469e6c3-66fa-4f4f-9c10-a71ac4161bf2" providerId="AD" clId="Web-{6650A404-D67C-24D4-A22C-A8BBCB97859F}" dt="2023-09-20T09:44:07.072" v="0" actId="1076"/>
        <pc:sldMkLst>
          <pc:docMk/>
          <pc:sldMk cId="312414391" sldId="378"/>
        </pc:sldMkLst>
        <pc:picChg chg="mod">
          <ac:chgData name="Rashmi Mishra" userId="S::rmishra@edunetfoundation.org::6469e6c3-66fa-4f4f-9c10-a71ac4161bf2" providerId="AD" clId="Web-{6650A404-D67C-24D4-A22C-A8BBCB97859F}" dt="2023-09-20T09:44:07.072" v="0" actId="1076"/>
          <ac:picMkLst>
            <pc:docMk/>
            <pc:sldMk cId="312414391" sldId="378"/>
            <ac:picMk id="2" creationId="{E349563B-B43C-CCAE-CB75-01877219252D}"/>
          </ac:picMkLst>
        </pc:picChg>
      </pc:sldChg>
    </pc:docChg>
  </pc:docChgLst>
  <pc:docChgLst>
    <pc:chgData name="Vidhi Pandya" userId="S::vidhi@edunetfoundation.org::afc5408a-5f15-4e07-a0b0-8fcc6c67ff5a" providerId="AD" clId="Web-{4F2E40CE-514B-2BC0-A5DF-E06B385B3BE7}"/>
    <pc:docChg chg="modSld">
      <pc:chgData name="Vidhi Pandya" userId="S::vidhi@edunetfoundation.org::afc5408a-5f15-4e07-a0b0-8fcc6c67ff5a" providerId="AD" clId="Web-{4F2E40CE-514B-2BC0-A5DF-E06B385B3BE7}" dt="2023-10-18T09:44:36.201" v="48" actId="1076"/>
      <pc:docMkLst>
        <pc:docMk/>
      </pc:docMkLst>
      <pc:sldChg chg="addSp delSp modSp">
        <pc:chgData name="Vidhi Pandya" userId="S::vidhi@edunetfoundation.org::afc5408a-5f15-4e07-a0b0-8fcc6c67ff5a" providerId="AD" clId="Web-{4F2E40CE-514B-2BC0-A5DF-E06B385B3BE7}" dt="2023-10-18T09:44:36.201" v="48" actId="1076"/>
        <pc:sldMkLst>
          <pc:docMk/>
          <pc:sldMk cId="2370717497" sldId="367"/>
        </pc:sldMkLst>
        <pc:spChg chg="mod">
          <ac:chgData name="Vidhi Pandya" userId="S::vidhi@edunetfoundation.org::afc5408a-5f15-4e07-a0b0-8fcc6c67ff5a" providerId="AD" clId="Web-{4F2E40CE-514B-2BC0-A5DF-E06B385B3BE7}" dt="2023-10-18T09:42:27.965" v="28" actId="1076"/>
          <ac:spMkLst>
            <pc:docMk/>
            <pc:sldMk cId="2370717497" sldId="367"/>
            <ac:spMk id="5" creationId="{1BFECF01-5B37-F500-F5BF-94F4716E2D91}"/>
          </ac:spMkLst>
        </pc:spChg>
        <pc:grpChg chg="add del mod">
          <ac:chgData name="Vidhi Pandya" userId="S::vidhi@edunetfoundation.org::afc5408a-5f15-4e07-a0b0-8fcc6c67ff5a" providerId="AD" clId="Web-{4F2E40CE-514B-2BC0-A5DF-E06B385B3BE7}" dt="2023-10-18T09:44:15.794" v="46"/>
          <ac:grpSpMkLst>
            <pc:docMk/>
            <pc:sldMk cId="2370717497" sldId="367"/>
            <ac:grpSpMk id="6" creationId="{EBB721ED-22E4-6DB0-5857-C0300ED9B39A}"/>
          </ac:grpSpMkLst>
        </pc:grpChg>
        <pc:picChg chg="mod">
          <ac:chgData name="Vidhi Pandya" userId="S::vidhi@edunetfoundation.org::afc5408a-5f15-4e07-a0b0-8fcc6c67ff5a" providerId="AD" clId="Web-{4F2E40CE-514B-2BC0-A5DF-E06B385B3BE7}" dt="2023-10-18T09:37:09.711" v="4" actId="1076"/>
          <ac:picMkLst>
            <pc:docMk/>
            <pc:sldMk cId="2370717497" sldId="367"/>
            <ac:picMk id="3" creationId="{E15EB3E8-4D66-E74C-AA85-D6FA3DDF1FCB}"/>
          </ac:picMkLst>
        </pc:picChg>
        <pc:picChg chg="add del mod">
          <ac:chgData name="Vidhi Pandya" userId="S::vidhi@edunetfoundation.org::afc5408a-5f15-4e07-a0b0-8fcc6c67ff5a" providerId="AD" clId="Web-{4F2E40CE-514B-2BC0-A5DF-E06B385B3BE7}" dt="2023-10-18T09:42:25.543" v="27"/>
          <ac:picMkLst>
            <pc:docMk/>
            <pc:sldMk cId="2370717497" sldId="367"/>
            <ac:picMk id="4" creationId="{E1AF8BD4-622A-53C9-B4C9-DF3A65047BE1}"/>
          </ac:picMkLst>
        </pc:picChg>
        <pc:picChg chg="mod topLvl">
          <ac:chgData name="Vidhi Pandya" userId="S::vidhi@edunetfoundation.org::afc5408a-5f15-4e07-a0b0-8fcc6c67ff5a" providerId="AD" clId="Web-{4F2E40CE-514B-2BC0-A5DF-E06B385B3BE7}" dt="2023-10-18T09:44:36.185" v="47" actId="1076"/>
          <ac:picMkLst>
            <pc:docMk/>
            <pc:sldMk cId="2370717497" sldId="367"/>
            <ac:picMk id="8" creationId="{C5DCF4E0-0C65-1FEB-0A76-8E20240537A0}"/>
          </ac:picMkLst>
        </pc:picChg>
        <pc:picChg chg="add mod">
          <ac:chgData name="Vidhi Pandya" userId="S::vidhi@edunetfoundation.org::afc5408a-5f15-4e07-a0b0-8fcc6c67ff5a" providerId="AD" clId="Web-{4F2E40CE-514B-2BC0-A5DF-E06B385B3BE7}" dt="2023-10-18T09:44:36.201" v="48" actId="1076"/>
          <ac:picMkLst>
            <pc:docMk/>
            <pc:sldMk cId="2370717497" sldId="367"/>
            <ac:picMk id="9" creationId="{517146C1-F52A-4937-FB9E-853075CAE646}"/>
          </ac:picMkLst>
        </pc:picChg>
        <pc:picChg chg="del">
          <ac:chgData name="Vidhi Pandya" userId="S::vidhi@edunetfoundation.org::afc5408a-5f15-4e07-a0b0-8fcc6c67ff5a" providerId="AD" clId="Web-{4F2E40CE-514B-2BC0-A5DF-E06B385B3BE7}" dt="2023-10-18T09:36:32.570" v="2"/>
          <ac:picMkLst>
            <pc:docMk/>
            <pc:sldMk cId="2370717497" sldId="367"/>
            <ac:picMk id="11" creationId="{4954FDD9-FF0B-C2F3-8CBA-8430CF9EF277}"/>
          </ac:picMkLst>
        </pc:picChg>
        <pc:picChg chg="del">
          <ac:chgData name="Vidhi Pandya" userId="S::vidhi@edunetfoundation.org::afc5408a-5f15-4e07-a0b0-8fcc6c67ff5a" providerId="AD" clId="Web-{4F2E40CE-514B-2BC0-A5DF-E06B385B3BE7}" dt="2023-10-18T09:37:59.227" v="5"/>
          <ac:picMkLst>
            <pc:docMk/>
            <pc:sldMk cId="2370717497" sldId="367"/>
            <ac:picMk id="20" creationId="{4C1401D8-FA66-1261-CD90-51590003DB53}"/>
          </ac:picMkLst>
        </pc:picChg>
        <pc:picChg chg="del">
          <ac:chgData name="Vidhi Pandya" userId="S::vidhi@edunetfoundation.org::afc5408a-5f15-4e07-a0b0-8fcc6c67ff5a" providerId="AD" clId="Web-{4F2E40CE-514B-2BC0-A5DF-E06B385B3BE7}" dt="2023-10-18T09:36:38.476" v="3"/>
          <ac:picMkLst>
            <pc:docMk/>
            <pc:sldMk cId="2370717497" sldId="367"/>
            <ac:picMk id="22" creationId="{7EE3A363-7C08-0337-B159-84F504E87478}"/>
          </ac:picMkLst>
        </pc:picChg>
        <pc:cxnChg chg="del mod">
          <ac:chgData name="Vidhi Pandya" userId="S::vidhi@edunetfoundation.org::afc5408a-5f15-4e07-a0b0-8fcc6c67ff5a" providerId="AD" clId="Web-{4F2E40CE-514B-2BC0-A5DF-E06B385B3BE7}" dt="2023-10-18T09:44:12.591" v="45"/>
          <ac:cxnSpMkLst>
            <pc:docMk/>
            <pc:sldMk cId="2370717497" sldId="367"/>
            <ac:cxnSpMk id="15" creationId="{81703E3D-DC42-4972-13BC-75B3433F0AAC}"/>
          </ac:cxnSpMkLst>
        </pc:cxnChg>
        <pc:cxnChg chg="add del">
          <ac:chgData name="Vidhi Pandya" userId="S::vidhi@edunetfoundation.org::afc5408a-5f15-4e07-a0b0-8fcc6c67ff5a" providerId="AD" clId="Web-{4F2E40CE-514B-2BC0-A5DF-E06B385B3BE7}" dt="2023-10-18T09:44:09.232" v="44"/>
          <ac:cxnSpMkLst>
            <pc:docMk/>
            <pc:sldMk cId="2370717497" sldId="367"/>
            <ac:cxnSpMk id="18" creationId="{42864786-7EB9-0435-2B7E-A519DAC0B2C3}"/>
          </ac:cxnSpMkLst>
        </pc:cxnChg>
        <pc:cxnChg chg="add del topLvl">
          <ac:chgData name="Vidhi Pandya" userId="S::vidhi@edunetfoundation.org::afc5408a-5f15-4e07-a0b0-8fcc6c67ff5a" providerId="AD" clId="Web-{4F2E40CE-514B-2BC0-A5DF-E06B385B3BE7}" dt="2023-10-18T09:44:15.794" v="46"/>
          <ac:cxnSpMkLst>
            <pc:docMk/>
            <pc:sldMk cId="2370717497" sldId="367"/>
            <ac:cxnSpMk id="21" creationId="{A3B6D403-A251-4241-C8B1-03F239798137}"/>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28-04-2024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s3CnE2tqQdo?si=AZ9RFevIqYaNFJ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034adarsh/Stock-Price-Prediction-Using-LSTM"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11681"/>
            <a:ext cx="9144000" cy="5143500"/>
          </a:xfrm>
          <a:prstGeom prst="rect">
            <a:avLst/>
          </a:prstGeom>
        </p:spPr>
      </p:pic>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6262557" y="1374495"/>
            <a:ext cx="1232810" cy="493626"/>
          </a:xfrm>
          <a:prstGeom prst="rect">
            <a:avLst/>
          </a:prstGeom>
          <a:noFill/>
          <a:ln>
            <a:noFill/>
          </a:ln>
        </p:spPr>
      </p:pic>
      <p:pic>
        <p:nvPicPr>
          <p:cNvPr id="9" name="Picture 8" descr="A light bulb with a circuit board&#10;&#10;Description automatically generated">
            <a:extLst>
              <a:ext uri="{FF2B5EF4-FFF2-40B4-BE49-F238E27FC236}">
                <a16:creationId xmlns:a16="http://schemas.microsoft.com/office/drawing/2014/main" id="{517146C1-F52A-4937-FB9E-853075CAE646}"/>
              </a:ext>
            </a:extLst>
          </p:cNvPr>
          <p:cNvPicPr>
            <a:picLocks noChangeAspect="1"/>
          </p:cNvPicPr>
          <p:nvPr/>
        </p:nvPicPr>
        <p:blipFill>
          <a:blip r:embed="rId5"/>
          <a:stretch>
            <a:fillRect/>
          </a:stretch>
        </p:blipFill>
        <p:spPr>
          <a:xfrm>
            <a:off x="1680892" y="1267993"/>
            <a:ext cx="757328" cy="720486"/>
          </a:xfrm>
          <a:prstGeom prst="rect">
            <a:avLst/>
          </a:prstGeom>
        </p:spPr>
      </p:pic>
      <p:sp>
        <p:nvSpPr>
          <p:cNvPr id="14" name="Title 13">
            <a:extLst>
              <a:ext uri="{FF2B5EF4-FFF2-40B4-BE49-F238E27FC236}">
                <a16:creationId xmlns:a16="http://schemas.microsoft.com/office/drawing/2014/main" id="{68EED9D6-3386-42CE-AB74-2BA42EC716A6}"/>
              </a:ext>
            </a:extLst>
          </p:cNvPr>
          <p:cNvSpPr>
            <a:spLocks noGrp="1"/>
          </p:cNvSpPr>
          <p:nvPr>
            <p:ph type="title"/>
          </p:nvPr>
        </p:nvSpPr>
        <p:spPr>
          <a:xfrm>
            <a:off x="1680891" y="1953460"/>
            <a:ext cx="5726547" cy="572700"/>
          </a:xfrm>
        </p:spPr>
        <p:txBody>
          <a:bodyPr/>
          <a:lstStyle/>
          <a:p>
            <a:pPr algn="ctr"/>
            <a:r>
              <a:rPr lang="en-US" sz="2400" b="1" dirty="0">
                <a:solidFill>
                  <a:schemeClr val="tx1"/>
                </a:solidFill>
                <a:latin typeface="Times New Roman" panose="02020603050405020304" pitchFamily="18" charset="0"/>
                <a:cs typeface="Times New Roman" panose="02020603050405020304" pitchFamily="18" charset="0"/>
              </a:rPr>
              <a:t>Stock Trend Predication</a:t>
            </a:r>
            <a:endParaRPr lang="en-IN" sz="2400" b="1" dirty="0">
              <a:latin typeface="Times New Roman" panose="02020603050405020304" pitchFamily="18" charset="0"/>
              <a:cs typeface="Times New Roman" panose="02020603050405020304" pitchFamily="18" charset="0"/>
            </a:endParaRPr>
          </a:p>
        </p:txBody>
      </p:sp>
      <p:sp>
        <p:nvSpPr>
          <p:cNvPr id="15" name="Text Placeholder 14">
            <a:extLst>
              <a:ext uri="{FF2B5EF4-FFF2-40B4-BE49-F238E27FC236}">
                <a16:creationId xmlns:a16="http://schemas.microsoft.com/office/drawing/2014/main" id="{AC93CA4C-A897-1018-BD17-9FDF61FE528C}"/>
              </a:ext>
            </a:extLst>
          </p:cNvPr>
          <p:cNvSpPr>
            <a:spLocks noGrp="1"/>
          </p:cNvSpPr>
          <p:nvPr>
            <p:ph type="body" idx="1"/>
          </p:nvPr>
        </p:nvSpPr>
        <p:spPr>
          <a:xfrm>
            <a:off x="1680890" y="2460069"/>
            <a:ext cx="3551508" cy="2007507"/>
          </a:xfrm>
        </p:spPr>
        <p:txBody>
          <a:bodyPr/>
          <a:lstStyle/>
          <a:p>
            <a:pPr marL="139697" indent="0">
              <a:buNone/>
            </a:pPr>
            <a:r>
              <a:rPr lang="en-US" b="1" dirty="0">
                <a:solidFill>
                  <a:schemeClr val="tx1"/>
                </a:solidFill>
                <a:latin typeface="Times New Roman" panose="02020603050405020304" pitchFamily="18" charset="0"/>
                <a:cs typeface="Times New Roman" panose="02020603050405020304" pitchFamily="18" charset="0"/>
              </a:rPr>
              <a:t>Team Members:</a:t>
            </a:r>
          </a:p>
          <a:p>
            <a:r>
              <a:rPr lang="en-US" dirty="0">
                <a:solidFill>
                  <a:schemeClr val="tx1"/>
                </a:solidFill>
                <a:latin typeface="Times New Roman" panose="02020603050405020304" pitchFamily="18" charset="0"/>
                <a:cs typeface="Times New Roman" panose="02020603050405020304" pitchFamily="18" charset="0"/>
              </a:rPr>
              <a:t>Patel Preet</a:t>
            </a:r>
          </a:p>
          <a:p>
            <a:r>
              <a:rPr lang="en-US" dirty="0" err="1">
                <a:solidFill>
                  <a:schemeClr val="tx1"/>
                </a:solidFill>
                <a:latin typeface="Times New Roman" panose="02020603050405020304" pitchFamily="18" charset="0"/>
                <a:cs typeface="Times New Roman" panose="02020603050405020304" pitchFamily="18" charset="0"/>
              </a:rPr>
              <a:t>Tandel</a:t>
            </a:r>
            <a:r>
              <a:rPr lang="en-US" dirty="0">
                <a:solidFill>
                  <a:schemeClr val="tx1"/>
                </a:solidFill>
                <a:latin typeface="Times New Roman" panose="02020603050405020304" pitchFamily="18" charset="0"/>
                <a:cs typeface="Times New Roman" panose="02020603050405020304" pitchFamily="18" charset="0"/>
              </a:rPr>
              <a:t> Manasvi</a:t>
            </a:r>
          </a:p>
          <a:p>
            <a:r>
              <a:rPr lang="en-US" dirty="0">
                <a:solidFill>
                  <a:schemeClr val="tx1"/>
                </a:solidFill>
                <a:latin typeface="Times New Roman" panose="02020603050405020304" pitchFamily="18" charset="0"/>
                <a:cs typeface="Times New Roman" panose="02020603050405020304" pitchFamily="18" charset="0"/>
              </a:rPr>
              <a:t>Patel </a:t>
            </a:r>
            <a:r>
              <a:rPr lang="en-US" dirty="0" err="1">
                <a:solidFill>
                  <a:schemeClr val="tx1"/>
                </a:solidFill>
                <a:latin typeface="Times New Roman" panose="02020603050405020304" pitchFamily="18" charset="0"/>
                <a:cs typeface="Times New Roman" panose="02020603050405020304" pitchFamily="18" charset="0"/>
              </a:rPr>
              <a:t>Sujal</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Dalal Kush</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6" name="Text Placeholder 15">
            <a:extLst>
              <a:ext uri="{FF2B5EF4-FFF2-40B4-BE49-F238E27FC236}">
                <a16:creationId xmlns:a16="http://schemas.microsoft.com/office/drawing/2014/main" id="{3F38DBA1-EA5C-0EFB-03F5-9011853EA9E3}"/>
              </a:ext>
            </a:extLst>
          </p:cNvPr>
          <p:cNvSpPr>
            <a:spLocks noGrp="1"/>
          </p:cNvSpPr>
          <p:nvPr>
            <p:ph type="body" idx="2"/>
          </p:nvPr>
        </p:nvSpPr>
        <p:spPr>
          <a:xfrm>
            <a:off x="4969394" y="2492421"/>
            <a:ext cx="2964193" cy="2007507"/>
          </a:xfrm>
        </p:spPr>
        <p:txBody>
          <a:bodyPr/>
          <a:lstStyle/>
          <a:p>
            <a:pPr marL="139697" indent="0">
              <a:buNone/>
            </a:pPr>
            <a:r>
              <a:rPr lang="en-US" b="1" dirty="0">
                <a:solidFill>
                  <a:schemeClr val="tx1"/>
                </a:solidFill>
                <a:latin typeface="Times New Roman" panose="02020603050405020304" pitchFamily="18" charset="0"/>
                <a:cs typeface="Times New Roman" panose="02020603050405020304" pitchFamily="18" charset="0"/>
              </a:rPr>
              <a:t>Guided by:</a:t>
            </a:r>
          </a:p>
          <a:p>
            <a:r>
              <a:rPr lang="en-US" dirty="0">
                <a:solidFill>
                  <a:schemeClr val="tx1"/>
                </a:solidFill>
                <a:latin typeface="Times New Roman" panose="02020603050405020304" pitchFamily="18" charset="0"/>
                <a:cs typeface="Times New Roman" panose="02020603050405020304" pitchFamily="18" charset="0"/>
              </a:rPr>
              <a:t>Abdul Aziz Md, Master Trainer, </a:t>
            </a:r>
            <a:r>
              <a:rPr lang="en-US" dirty="0" err="1">
                <a:solidFill>
                  <a:schemeClr val="tx1"/>
                </a:solidFill>
                <a:latin typeface="Times New Roman" panose="02020603050405020304" pitchFamily="18" charset="0"/>
                <a:cs typeface="Times New Roman" panose="02020603050405020304" pitchFamily="18" charset="0"/>
              </a:rPr>
              <a:t>Edunet</a:t>
            </a:r>
            <a:r>
              <a:rPr lang="en-US" dirty="0">
                <a:solidFill>
                  <a:schemeClr val="tx1"/>
                </a:solidFill>
                <a:latin typeface="Times New Roman" panose="02020603050405020304" pitchFamily="18" charset="0"/>
                <a:cs typeface="Times New Roman" panose="02020603050405020304" pitchFamily="18" charset="0"/>
              </a:rPr>
              <a:t> Foundation</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80FC139-442B-988D-97D9-CCE7B9001D2D}"/>
              </a:ext>
            </a:extLst>
          </p:cNvPr>
          <p:cNvSpPr>
            <a:spLocks noGrp="1"/>
          </p:cNvSpPr>
          <p:nvPr>
            <p:ph type="body" idx="1"/>
          </p:nvPr>
        </p:nvSpPr>
        <p:spPr>
          <a:xfrm>
            <a:off x="232230" y="933450"/>
            <a:ext cx="8498292" cy="3179400"/>
          </a:xfrm>
        </p:spPr>
        <p:txBody>
          <a:bodyPr/>
          <a:lstStyle/>
          <a:p>
            <a:pPr algn="just"/>
            <a:r>
              <a:rPr lang="en-US" dirty="0">
                <a:latin typeface="Times New Roman" panose="02020603050405020304" pitchFamily="18" charset="0"/>
                <a:cs typeface="Times New Roman" panose="02020603050405020304" pitchFamily="18" charset="0"/>
              </a:rPr>
              <a:t>In conclusion, the development and implementation of this basic level project on stock trend prediction for stock buying decisions using AIML represent a significant step towards understanding the application of Artificial Intelligence and Machine Learning in financial decision-making. Through this project, we have gained valuable insights into the process of analyzing historical stock data and utilizing AIML algorithms to provide actionable recommendations for investors. Our project focused on predicting whether to buy or not based on stock trend predictions, employing simple AIML techniques and LSTM Model. By leveraging AIML to analyze historical stock data and identify patterns indicative of future price movements, investors can mitigate risks and capitalize on opportunities in the dynamic stock market environment.</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47C7CD3-D168-A563-3E59-AA16A47B2670}"/>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555600"/>
            <a:ext cx="28080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DECCFFF-6D0C-CCF4-63D5-6510DF16E70D}"/>
              </a:ext>
            </a:extLst>
          </p:cNvPr>
          <p:cNvSpPr>
            <a:spLocks noGrp="1"/>
          </p:cNvSpPr>
          <p:nvPr>
            <p:ph type="body" idx="1"/>
          </p:nvPr>
        </p:nvSpPr>
        <p:spPr>
          <a:xfrm>
            <a:off x="202843" y="982050"/>
            <a:ext cx="8186414" cy="3179400"/>
          </a:xfrm>
        </p:spPr>
        <p:txBody>
          <a:bodyPr/>
          <a:lstStyle/>
          <a:p>
            <a:pPr algn="just"/>
            <a:r>
              <a:rPr lang="en-US" dirty="0">
                <a:latin typeface="Times New Roman" panose="02020603050405020304" pitchFamily="18" charset="0"/>
                <a:cs typeface="Times New Roman" panose="02020603050405020304" pitchFamily="18" charset="0"/>
              </a:rPr>
              <a:t>This basic level project represents just a small step in our journey, it underscores the transformative potential of AIML in revolutionizing financial decision-making. By continuing to learn, experiment, and innovate, we can unlock new possibilities and empower individuals to navigate the complexities of the stock market with greater confidence and efficiency.</a:t>
            </a: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6C378AA-24C0-6EEE-24F5-D2D6A0BC9499}"/>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400"/>
            </a:pPr>
            <a:r>
              <a:rPr lang="en-US" sz="2400" b="1" dirty="0">
                <a:solidFill>
                  <a:srgbClr val="002060"/>
                </a:solidFill>
                <a:latin typeface="Times New Roman" panose="02020603050405020304" pitchFamily="18" charset="0"/>
                <a:cs typeface="Times New Roman" panose="02020603050405020304" pitchFamily="18" charset="0"/>
              </a:rPr>
              <a:t>Reference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8827"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70C0"/>
                </a:solidFill>
                <a:latin typeface="Times New Roman" panose="02020603050405020304" pitchFamily="18" charset="0"/>
                <a:ea typeface="Calibri"/>
                <a:cs typeface="Times New Roman" panose="02020603050405020304" pitchFamily="18" charset="0"/>
                <a:hlinkClick r:id="rId3">
                  <a:extLst>
                    <a:ext uri="{A12FA001-AC4F-418D-AE19-62706E023703}">
                      <ahyp:hlinkClr xmlns:ahyp="http://schemas.microsoft.com/office/drawing/2018/hyperlinkcolor" val="tx"/>
                    </a:ext>
                  </a:extLst>
                </a:hlinkClick>
              </a:rPr>
              <a:t>https://youtu.be/s3CnE2tqQdo?si=AZ9RFevIqYaNFJs-</a:t>
            </a:r>
            <a:endParaRPr lang="en-US" b="0" strike="noStrike" spc="-1" dirty="0">
              <a:solidFill>
                <a:srgbClr val="0070C0"/>
              </a:solidFill>
              <a:latin typeface="Times New Roman" panose="02020603050405020304" pitchFamily="18" charset="0"/>
              <a:ea typeface="Calibri"/>
              <a:cs typeface="Times New Roman" panose="02020603050405020304" pitchFamily="18" charset="0"/>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70C0"/>
                </a:solidFill>
                <a:latin typeface="Times New Roman" panose="02020603050405020304" pitchFamily="18" charset="0"/>
                <a:cs typeface="Times New Roman" panose="02020603050405020304" pitchFamily="18" charset="0"/>
                <a:hlinkClick r:id="rId4"/>
              </a:rPr>
              <a:t>https://github.com/034adarsh/Stock-Price-Prediction-Using-LSTM</a:t>
            </a:r>
            <a:endParaRPr lang="en-US" b="0" strike="noStrike" spc="-1" dirty="0">
              <a:solidFill>
                <a:srgbClr val="0070C0"/>
              </a:solidFill>
              <a:latin typeface="Times New Roman" panose="02020603050405020304" pitchFamily="18" charset="0"/>
              <a:cs typeface="Times New Roman" panose="02020603050405020304" pitchFamily="18" charset="0"/>
            </a:endParaRPr>
          </a:p>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70C0"/>
                </a:solidFill>
                <a:latin typeface="Times New Roman" panose="02020603050405020304" pitchFamily="18" charset="0"/>
                <a:cs typeface="Times New Roman" panose="02020603050405020304" pitchFamily="18" charset="0"/>
              </a:rPr>
              <a:t>https://streamlit.io/components</a:t>
            </a:r>
          </a:p>
        </p:txBody>
      </p:sp>
      <p:sp>
        <p:nvSpPr>
          <p:cNvPr id="6" name="Rectangle 5">
            <a:extLst>
              <a:ext uri="{FF2B5EF4-FFF2-40B4-BE49-F238E27FC236}">
                <a16:creationId xmlns:a16="http://schemas.microsoft.com/office/drawing/2014/main" id="{A171EE6D-04DD-6C96-DD7F-6F65267497BA}"/>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C16667-D1DF-4BC3-9D64-7E07554F0154}"/>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pic>
        <p:nvPicPr>
          <p:cNvPr id="7" name="Project_Clip">
            <a:hlinkClick r:id="" action="ppaction://media"/>
            <a:extLst>
              <a:ext uri="{FF2B5EF4-FFF2-40B4-BE49-F238E27FC236}">
                <a16:creationId xmlns:a16="http://schemas.microsoft.com/office/drawing/2014/main" id="{0A4F509C-B738-C8B1-B10D-F34CA0F410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9621" y="502920"/>
            <a:ext cx="7721600" cy="4343400"/>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5" name="Rectangle 4">
            <a:extLst>
              <a:ext uri="{FF2B5EF4-FFF2-40B4-BE49-F238E27FC236}">
                <a16:creationId xmlns:a16="http://schemas.microsoft.com/office/drawing/2014/main" id="{28FF3669-E6A7-0D49-6B43-1F61F322EA72}"/>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653689" y="1060098"/>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Abstract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Aims, Objective &amp; Proposed System/Solution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Design/Architecture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System Development Approach (Technology Used) </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Algorithm &amp; Deployment  </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Conclusion</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Future Scope</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References</a:t>
            </a:r>
          </a:p>
          <a:p>
            <a:pPr marL="285750" indent="-285750">
              <a:buFont typeface="Arial" panose="020B0604020202020204" pitchFamily="34" charset="0"/>
              <a:buChar char="•"/>
            </a:pPr>
            <a:r>
              <a:rPr lang="en-US" sz="1800" dirty="0">
                <a:latin typeface="Times New Roman" panose="02020603050405020304" pitchFamily="18" charset="0"/>
                <a:ea typeface="+mn-lt"/>
                <a:cs typeface="Times New Roman" panose="02020603050405020304" pitchFamily="18" charset="0"/>
              </a:rPr>
              <a:t>Video of the Project</a:t>
            </a:r>
            <a:endParaRPr lang="en-US"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8431DDE-0DFC-EE13-FBBE-14827FC69B28}"/>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700" y="555600"/>
            <a:ext cx="28080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0054EDF-65C6-2945-A1BB-4EBFBCB08C83}"/>
              </a:ext>
            </a:extLst>
          </p:cNvPr>
          <p:cNvSpPr>
            <a:spLocks noGrp="1"/>
          </p:cNvSpPr>
          <p:nvPr>
            <p:ph type="body" idx="1"/>
          </p:nvPr>
        </p:nvSpPr>
        <p:spPr>
          <a:xfrm>
            <a:off x="144785" y="1063929"/>
            <a:ext cx="8454929" cy="3523971"/>
          </a:xfrm>
        </p:spPr>
        <p:txBody>
          <a:bodyPr/>
          <a:lstStyle/>
          <a:p>
            <a:pPr algn="just"/>
            <a:r>
              <a:rPr lang="en-US" dirty="0">
                <a:effectLst/>
                <a:latin typeface="Times New Roman" panose="02020603050405020304" pitchFamily="18" charset="0"/>
                <a:ea typeface="Calibri" panose="020F0502020204030204" pitchFamily="34" charset="0"/>
              </a:rPr>
              <a:t>This project delves into the realm of Artificial Intelligence and Machine Learning (AIML) to develop a basic-level system for predicting stock trends in financial markets. AIML techniques offer promising avenues for analyzing and forecasting stock market movements, providing valuable insights for investors and traders. The project begins by collecting historical stock data from relevant financial sources, encompassing key metrics such as daily open, high, low, close prices, and trading volume. The dataset is preprocessed to handle missing values, normalize features, and split into training and testing sets. The results of this project offer a foundational understanding of how AIML techniques can be applied to stock trend prediction at a basic level. Overall, this project contributes to the democratization of AIML knowledge, empowering enthusiasts and learners to harness the potential of artificial intelligence in financial forecasting and decision-making.</a:t>
            </a:r>
            <a:endParaRPr lang="en-IN" sz="1000" dirty="0"/>
          </a:p>
        </p:txBody>
      </p:sp>
      <p:sp>
        <p:nvSpPr>
          <p:cNvPr id="6" name="Rectangle 5">
            <a:extLst>
              <a:ext uri="{FF2B5EF4-FFF2-40B4-BE49-F238E27FC236}">
                <a16:creationId xmlns:a16="http://schemas.microsoft.com/office/drawing/2014/main" id="{B8B283BA-BCB4-F4DE-C124-A6A4067729DB}"/>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239127" y="497543"/>
            <a:ext cx="5269043" cy="75570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2060"/>
                </a:solidFill>
                <a:latin typeface="Times New Roman" panose="02020603050405020304" pitchFamily="18" charset="0"/>
                <a:cs typeface="Times New Roman" panose="02020603050405020304" pitchFamily="18" charset="0"/>
              </a:rPr>
              <a:t>Problem Statement</a:t>
            </a:r>
            <a:endParaRPr lang="en-IN" b="1" dirty="0">
              <a:solidFill>
                <a:srgbClr val="002060"/>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AED7FD6-1540-5A0D-03E9-5B919D3D4765}"/>
              </a:ext>
            </a:extLst>
          </p:cNvPr>
          <p:cNvSpPr>
            <a:spLocks noGrp="1"/>
          </p:cNvSpPr>
          <p:nvPr>
            <p:ph type="body" idx="1"/>
          </p:nvPr>
        </p:nvSpPr>
        <p:spPr>
          <a:xfrm>
            <a:off x="239127" y="959208"/>
            <a:ext cx="8360586" cy="3179400"/>
          </a:xfrm>
        </p:spPr>
        <p:txBody>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The stock market is a complex system influenced by a multitude of factors including economic indicators, company performance, market sentiment, and global events. Predicting stock trends accurately is crucial for investors, traders, and financial institutions to make informed decisions and mitigate risks. Traditional methods of analysis often fall short in capturing the dynamic nature of the market, leading to uncertainties and suboptimal outcomes. The aim of this project is to develop a robust and reliable system for predicting stock trends using Artificial Intelligence and Machine Learning techniques. The system will analyze historical stock data along with relevant features such as market indices, news sentiment, and macroeconomic indicators to forecast future price movements.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05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4EDFD14-A26A-0FBA-33A1-C5FDE2ED4350}"/>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699" y="555600"/>
            <a:ext cx="3019329"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Aim and Objective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13D728B-3ED3-5A42-B634-9F931055BA84}"/>
              </a:ext>
            </a:extLst>
          </p:cNvPr>
          <p:cNvSpPr>
            <a:spLocks noGrp="1"/>
          </p:cNvSpPr>
          <p:nvPr>
            <p:ph type="body" idx="1"/>
          </p:nvPr>
        </p:nvSpPr>
        <p:spPr>
          <a:xfrm>
            <a:off x="144780" y="982049"/>
            <a:ext cx="8481061" cy="2515531"/>
          </a:xfrm>
        </p:spPr>
        <p:txBody>
          <a:bodyPr/>
          <a:lstStyle/>
          <a:p>
            <a:pPr algn="just"/>
            <a:r>
              <a:rPr lang="en-US" b="1" dirty="0">
                <a:latin typeface="Times New Roman" panose="02020603050405020304" pitchFamily="18" charset="0"/>
                <a:cs typeface="Times New Roman" panose="02020603050405020304" pitchFamily="18" charset="0"/>
              </a:rPr>
              <a:t>Aim: </a:t>
            </a:r>
            <a:r>
              <a:rPr lang="en-US" dirty="0">
                <a:latin typeface="Times New Roman" panose="02020603050405020304" pitchFamily="18" charset="0"/>
                <a:cs typeface="Times New Roman" panose="02020603050405020304" pitchFamily="18" charset="0"/>
              </a:rPr>
              <a:t>The aim of this project is to develop a basic level system that predicts whether to buy or not buy a stock based on stock trend predictions using Artificial Intelligence and Machine Learning (AIML) techniques</a:t>
            </a:r>
          </a:p>
          <a:p>
            <a:pPr marL="152396" indent="0" algn="just">
              <a:buNone/>
            </a:pPr>
            <a:endParaRPr lang="en-US"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Gather historical stock data from reliable sources such as financial databases or APIs. Clean and preprocess the collected data to ensure consistency and remove any inconsistencies or missing values. Develop a basic AIML model, such as a binary classifier, using simple algorithms like logistic regression or decision trees, to predict whether to buy or not buy a stock based on the selected features. Train the AIML model using historical stock data, splitting the dataset into training and testing sets to evaluate model performance. Test the system with new or unseen data to validate its effectiveness and reliability in making stock buying decisions. Document the project including data sources, methodology, implementation details, and results to provide transparency and reproducibility. Identify potential future enhancements and extensions to the project, such as incorporating additional features, exploring advanced AIML techniques, or integrating with trading platforms.</a:t>
            </a:r>
            <a:r>
              <a:rPr lang="en-IN" dirty="0">
                <a:latin typeface="Times New Roman" panose="02020603050405020304" pitchFamily="18" charset="0"/>
                <a:cs typeface="Times New Roman" panose="02020603050405020304" pitchFamily="18" charset="0"/>
              </a:rPr>
              <a:t> </a:t>
            </a:r>
          </a:p>
          <a:p>
            <a:pPr marL="152396" indent="0" algn="just">
              <a:buNone/>
            </a:pPr>
            <a:r>
              <a:rPr lang="en-IN" dirty="0">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C170CB97-C707-5FC3-CF33-45D461787DA1}"/>
              </a:ext>
            </a:extLst>
          </p:cNvPr>
          <p:cNvSpPr/>
          <p:nvPr/>
        </p:nvSpPr>
        <p:spPr>
          <a:xfrm>
            <a:off x="60960" y="762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E48115B-8D9A-7F02-F7EB-DCC3D26B7BF2}"/>
              </a:ext>
            </a:extLst>
          </p:cNvPr>
          <p:cNvSpPr>
            <a:spLocks noGrp="1" noChangeArrowheads="1"/>
          </p:cNvSpPr>
          <p:nvPr>
            <p:ph type="body" idx="1"/>
          </p:nvPr>
        </p:nvSpPr>
        <p:spPr bwMode="auto">
          <a:xfrm>
            <a:off x="311700" y="1198572"/>
            <a:ext cx="627287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Collection: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Gather historical stock data and relevant factors (financials, news sentiment).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Clean and format data for machine learning algorithms.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Training: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 an LSTM or RNN model on historical data to identify patterns.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&amp; Refinement: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Evaluate the model's accuracy and refine as needed. </a:t>
            </a:r>
          </a:p>
          <a:p>
            <a:pPr marL="171450" indent="-171450" eaLnBrk="0" fontAlgn="base" hangingPunct="0">
              <a:lnSpc>
                <a:spcPct val="100000"/>
              </a:lnSpc>
              <a:spcBef>
                <a:spcPct val="0"/>
              </a:spcBef>
              <a:spcAft>
                <a:spcPct val="0"/>
              </a:spcAft>
              <a:buClrTx/>
              <a:buSzTx/>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Prediction &amp; Visualization: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model to predict future trends and visualize them.</a:t>
            </a:r>
          </a:p>
        </p:txBody>
      </p:sp>
      <p:sp>
        <p:nvSpPr>
          <p:cNvPr id="5" name="Rectangle 4">
            <a:extLst>
              <a:ext uri="{FF2B5EF4-FFF2-40B4-BE49-F238E27FC236}">
                <a16:creationId xmlns:a16="http://schemas.microsoft.com/office/drawing/2014/main" id="{574D58C5-DED6-4C79-8E61-106CC92D4F3A}"/>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System Architecture</a:t>
            </a:r>
          </a:p>
        </p:txBody>
      </p:sp>
      <p:pic>
        <p:nvPicPr>
          <p:cNvPr id="12" name="Graphic 11">
            <a:extLst>
              <a:ext uri="{FF2B5EF4-FFF2-40B4-BE49-F238E27FC236}">
                <a16:creationId xmlns:a16="http://schemas.microsoft.com/office/drawing/2014/main" id="{18AA0E3E-348F-F5D8-BA6F-71F64F2BCE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150" y="1061739"/>
            <a:ext cx="8394080" cy="2862561"/>
          </a:xfrm>
          <a:prstGeom prst="rect">
            <a:avLst/>
          </a:prstGeom>
        </p:spPr>
      </p:pic>
      <p:sp>
        <p:nvSpPr>
          <p:cNvPr id="13" name="Rectangle 12">
            <a:extLst>
              <a:ext uri="{FF2B5EF4-FFF2-40B4-BE49-F238E27FC236}">
                <a16:creationId xmlns:a16="http://schemas.microsoft.com/office/drawing/2014/main" id="{430B4E1E-ADBA-92CD-D032-AF82B2B02FEC}"/>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xfrm>
            <a:off x="311700" y="555600"/>
            <a:ext cx="6480986"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System Deployment Approach</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3BB8FED-D075-80C5-C95C-99C6C9DF5DDF}"/>
              </a:ext>
            </a:extLst>
          </p:cNvPr>
          <p:cNvSpPr>
            <a:spLocks noGrp="1"/>
          </p:cNvSpPr>
          <p:nvPr>
            <p:ph type="body" idx="1"/>
          </p:nvPr>
        </p:nvSpPr>
        <p:spPr>
          <a:xfrm>
            <a:off x="311700" y="1236050"/>
            <a:ext cx="8251729" cy="1811950"/>
          </a:xfrm>
        </p:spPr>
        <p:txBody>
          <a:bodyPr/>
          <a:lstStyle/>
          <a:p>
            <a:r>
              <a:rPr lang="en-IN" b="1" dirty="0">
                <a:latin typeface="Times New Roman" panose="02020603050405020304" pitchFamily="18" charset="0"/>
                <a:cs typeface="Times New Roman" panose="02020603050405020304" pitchFamily="18" charset="0"/>
              </a:rPr>
              <a:t>Cloud/On-Premises:</a:t>
            </a:r>
            <a:r>
              <a:rPr lang="en-IN" dirty="0">
                <a:latin typeface="Times New Roman" panose="02020603050405020304" pitchFamily="18" charset="0"/>
                <a:cs typeface="Times New Roman" panose="02020603050405020304" pitchFamily="18" charset="0"/>
              </a:rPr>
              <a:t> Choose AWS, Google Cloud (scalable) or on-premises (control)</a:t>
            </a:r>
          </a:p>
          <a:p>
            <a:r>
              <a:rPr lang="en-IN" b="1" dirty="0">
                <a:latin typeface="Times New Roman" panose="02020603050405020304" pitchFamily="18" charset="0"/>
                <a:cs typeface="Times New Roman" panose="02020603050405020304" pitchFamily="18" charset="0"/>
              </a:rPr>
              <a:t>Containers (Optional):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Dockerize</a:t>
            </a:r>
            <a:r>
              <a:rPr lang="en-IN" dirty="0">
                <a:latin typeface="Times New Roman" panose="02020603050405020304" pitchFamily="18" charset="0"/>
                <a:cs typeface="Times New Roman" panose="02020603050405020304" pitchFamily="18" charset="0"/>
              </a:rPr>
              <a:t> for portability, scalability.</a:t>
            </a:r>
          </a:p>
          <a:p>
            <a:r>
              <a:rPr lang="en-IN" b="1" dirty="0">
                <a:latin typeface="Times New Roman" panose="02020603050405020304" pitchFamily="18" charset="0"/>
                <a:cs typeface="Times New Roman" panose="02020603050405020304" pitchFamily="18" charset="0"/>
              </a:rPr>
              <a:t>Real-time/Batch:</a:t>
            </a:r>
            <a:r>
              <a:rPr lang="en-IN" dirty="0">
                <a:latin typeface="Times New Roman" panose="02020603050405020304" pitchFamily="18" charset="0"/>
                <a:cs typeface="Times New Roman" panose="02020603050405020304" pitchFamily="18" charset="0"/>
              </a:rPr>
              <a:t> Efficient models &amp; data pipelines for real-time; less stringent latency allows complex models for batch.</a:t>
            </a:r>
          </a:p>
          <a:p>
            <a:r>
              <a:rPr lang="en-IN" b="1" dirty="0">
                <a:latin typeface="Times New Roman" panose="02020603050405020304" pitchFamily="18" charset="0"/>
                <a:cs typeface="Times New Roman" panose="02020603050405020304" pitchFamily="18" charset="0"/>
              </a:rPr>
              <a:t>Secure API:</a:t>
            </a:r>
            <a:r>
              <a:rPr lang="en-IN" dirty="0">
                <a:latin typeface="Times New Roman" panose="02020603050405020304" pitchFamily="18" charset="0"/>
                <a:cs typeface="Times New Roman" panose="02020603050405020304" pitchFamily="18" charset="0"/>
              </a:rPr>
              <a:t> User input, prediction, result return with authentication/authorization for external users.</a:t>
            </a:r>
          </a:p>
          <a:p>
            <a:r>
              <a:rPr lang="en-IN" b="1" dirty="0">
                <a:latin typeface="Times New Roman" panose="02020603050405020304" pitchFamily="18" charset="0"/>
                <a:cs typeface="Times New Roman" panose="02020603050405020304" pitchFamily="18" charset="0"/>
              </a:rPr>
              <a:t>Monitor &amp; Secure:</a:t>
            </a:r>
            <a:r>
              <a:rPr lang="en-IN" dirty="0">
                <a:latin typeface="Times New Roman" panose="02020603050405020304" pitchFamily="18" charset="0"/>
                <a:cs typeface="Times New Roman" panose="02020603050405020304" pitchFamily="18" charset="0"/>
              </a:rPr>
              <a:t> Track performance, secure access, encrypt data, update software.</a:t>
            </a:r>
          </a:p>
          <a:p>
            <a:r>
              <a:rPr lang="en-IN" b="1" dirty="0">
                <a:latin typeface="Times New Roman" panose="02020603050405020304" pitchFamily="18" charset="0"/>
                <a:cs typeface="Times New Roman" panose="02020603050405020304" pitchFamily="18" charset="0"/>
              </a:rPr>
              <a:t>Version Control &amp; CI/CD:</a:t>
            </a:r>
            <a:r>
              <a:rPr lang="en-IN" dirty="0">
                <a:latin typeface="Times New Roman" panose="02020603050405020304" pitchFamily="18" charset="0"/>
                <a:cs typeface="Times New Roman" panose="02020603050405020304" pitchFamily="18" charset="0"/>
              </a:rPr>
              <a:t> Track changes (Git), automate testing/deployment.</a:t>
            </a:r>
          </a:p>
          <a:p>
            <a:r>
              <a:rPr lang="en-IN" b="1" dirty="0">
                <a:latin typeface="Times New Roman" panose="02020603050405020304" pitchFamily="18" charset="0"/>
                <a:cs typeface="Times New Roman" panose="02020603050405020304" pitchFamily="18" charset="0"/>
              </a:rPr>
              <a:t>Scale &amp; Optimize:</a:t>
            </a:r>
            <a:r>
              <a:rPr lang="en-IN" dirty="0">
                <a:latin typeface="Times New Roman" panose="02020603050405020304" pitchFamily="18" charset="0"/>
                <a:cs typeface="Times New Roman" panose="02020603050405020304" pitchFamily="18" charset="0"/>
              </a:rPr>
              <a:t> Auto-scale for demand, monitor and optimize model performance.</a:t>
            </a:r>
          </a:p>
        </p:txBody>
      </p:sp>
      <p:sp>
        <p:nvSpPr>
          <p:cNvPr id="4" name="Rectangle 3">
            <a:extLst>
              <a:ext uri="{FF2B5EF4-FFF2-40B4-BE49-F238E27FC236}">
                <a16:creationId xmlns:a16="http://schemas.microsoft.com/office/drawing/2014/main" id="{A53FE8F0-B483-18D1-439B-E0F608F37D15}"/>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555600"/>
            <a:ext cx="5414186"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Algorithm &amp; Deployment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716713D-A148-3C9A-D529-E728B6245907}"/>
              </a:ext>
            </a:extLst>
          </p:cNvPr>
          <p:cNvSpPr>
            <a:spLocks noGrp="1"/>
          </p:cNvSpPr>
          <p:nvPr>
            <p:ph type="body" idx="1"/>
          </p:nvPr>
        </p:nvSpPr>
        <p:spPr>
          <a:xfrm>
            <a:off x="181070" y="982050"/>
            <a:ext cx="7772757" cy="3179400"/>
          </a:xfrm>
        </p:spPr>
        <p:txBody>
          <a:bodyPr/>
          <a:lstStyle/>
          <a:p>
            <a:pPr marL="152396" indent="0">
              <a:buNone/>
            </a:pPr>
            <a:r>
              <a:rPr lang="en-IN" sz="1400" b="1" dirty="0">
                <a:latin typeface="Times New Roman" panose="02020603050405020304" pitchFamily="18" charset="0"/>
                <a:cs typeface="Times New Roman" panose="02020603050405020304" pitchFamily="18" charset="0"/>
              </a:rPr>
              <a:t>Algorithm</a:t>
            </a:r>
            <a:endParaRPr lang="en-IN" sz="14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LSTM:</a:t>
            </a:r>
            <a:r>
              <a:rPr lang="en-US" dirty="0">
                <a:latin typeface="Times New Roman" panose="02020603050405020304" pitchFamily="18" charset="0"/>
                <a:cs typeface="Times New Roman" panose="02020603050405020304" pitchFamily="18" charset="0"/>
              </a:rPr>
              <a:t> LSTM stands for Long Short-Term Memory, a type of recurrent neural network (RNN) particularly useful for analyzing sequential data like stock prices. Unlike standard RNNs, LSTMs can handle long-term dependencies in data thanks to their special architecture with a cell state and a gating mechanism. This allows them to learn and remember important information from the past, which is crucial for capturing trends in stock prices.</a:t>
            </a:r>
            <a:endParaRPr lang="en-IN" dirty="0">
              <a:latin typeface="Times New Roman" panose="02020603050405020304" pitchFamily="18" charset="0"/>
              <a:cs typeface="Times New Roman" panose="02020603050405020304" pitchFamily="18" charset="0"/>
            </a:endParaRPr>
          </a:p>
          <a:p>
            <a:pPr marL="152396" indent="0">
              <a:buNone/>
            </a:pPr>
            <a:r>
              <a:rPr lang="en-IN" sz="1400" b="1" dirty="0">
                <a:latin typeface="Times New Roman" panose="02020603050405020304" pitchFamily="18" charset="0"/>
                <a:cs typeface="Times New Roman" panose="02020603050405020304" pitchFamily="18" charset="0"/>
              </a:rPr>
              <a:t>Deployment</a:t>
            </a:r>
            <a:endParaRPr lang="en-IN" sz="14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Real-time vs. Batch</a:t>
            </a:r>
            <a:r>
              <a:rPr lang="en-IN" dirty="0">
                <a:latin typeface="Times New Roman" panose="02020603050405020304" pitchFamily="18" charset="0"/>
                <a:cs typeface="Times New Roman" panose="02020603050405020304" pitchFamily="18" charset="0"/>
              </a:rPr>
              <a:t> (Efficiency, latency)</a:t>
            </a:r>
          </a:p>
          <a:p>
            <a:r>
              <a:rPr lang="en-IN" b="1" dirty="0">
                <a:latin typeface="Times New Roman" panose="02020603050405020304" pitchFamily="18" charset="0"/>
                <a:cs typeface="Times New Roman" panose="02020603050405020304" pitchFamily="18" charset="0"/>
              </a:rPr>
              <a:t>Infrastructure</a:t>
            </a:r>
            <a:r>
              <a:rPr lang="en-IN" dirty="0">
                <a:latin typeface="Times New Roman" panose="02020603050405020304" pitchFamily="18" charset="0"/>
                <a:cs typeface="Times New Roman" panose="02020603050405020304" pitchFamily="18" charset="0"/>
              </a:rPr>
              <a:t> (Cloud, containers)</a:t>
            </a:r>
          </a:p>
          <a:p>
            <a:r>
              <a:rPr lang="en-IN" b="1" dirty="0">
                <a:latin typeface="Times New Roman" panose="02020603050405020304" pitchFamily="18" charset="0"/>
                <a:cs typeface="Times New Roman" panose="02020603050405020304" pitchFamily="18" charset="0"/>
              </a:rPr>
              <a:t>API Integration</a:t>
            </a:r>
            <a:r>
              <a:rPr lang="en-IN" dirty="0">
                <a:latin typeface="Times New Roman" panose="02020603050405020304" pitchFamily="18" charset="0"/>
                <a:cs typeface="Times New Roman" panose="02020603050405020304" pitchFamily="18" charset="0"/>
              </a:rPr>
              <a:t> (Documented, secure)</a:t>
            </a:r>
          </a:p>
          <a:p>
            <a:endParaRPr lang="en-IN" dirty="0"/>
          </a:p>
        </p:txBody>
      </p:sp>
      <p:sp>
        <p:nvSpPr>
          <p:cNvPr id="4" name="Rectangle 3">
            <a:extLst>
              <a:ext uri="{FF2B5EF4-FFF2-40B4-BE49-F238E27FC236}">
                <a16:creationId xmlns:a16="http://schemas.microsoft.com/office/drawing/2014/main" id="{55352F5E-D077-40F0-B253-8AF10D7F6A9D}"/>
              </a:ext>
            </a:extLst>
          </p:cNvPr>
          <p:cNvSpPr/>
          <p:nvPr/>
        </p:nvSpPr>
        <p:spPr>
          <a:xfrm>
            <a:off x="60960" y="0"/>
            <a:ext cx="1882140" cy="312420"/>
          </a:xfrm>
          <a:prstGeom prst="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Times New Roman" panose="02020603050405020304" pitchFamily="18" charset="0"/>
                <a:cs typeface="Times New Roman" panose="02020603050405020304" pitchFamily="18" charset="0"/>
              </a:rPr>
              <a:t>Stock Trend Predication</a:t>
            </a:r>
            <a:endParaRPr lang="en-IN" sz="1200" dirty="0">
              <a:solidFill>
                <a:schemeClr val="bg1">
                  <a:lumMod val="95000"/>
                </a:schemeClr>
              </a:solidFill>
            </a:endParaRPr>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 ds:uri="http://purl.org/dc/terms/"/>
    <ds:schemaRef ds:uri="c0fa2617-96bd-425d-8578-e93563fe37c5"/>
    <ds:schemaRef ds:uri="http://schemas.openxmlformats.org/package/2006/metadata/core-properties"/>
    <ds:schemaRef ds:uri="http://schemas.microsoft.com/office/infopath/2007/PartnerControls"/>
    <ds:schemaRef ds:uri="9162bd5b-4ed9-4da3-b376-05204580ba3f"/>
  </ds:schemaRefs>
</ds:datastoreItem>
</file>

<file path=docProps/app.xml><?xml version="1.0" encoding="utf-8"?>
<Properties xmlns="http://schemas.openxmlformats.org/officeDocument/2006/extended-properties" xmlns:vt="http://schemas.openxmlformats.org/officeDocument/2006/docPropsVTypes">
  <Template/>
  <TotalTime>681</TotalTime>
  <Words>1165</Words>
  <Application>Microsoft Office PowerPoint</Application>
  <PresentationFormat>On-screen Show (16:9)</PresentationFormat>
  <Paragraphs>81</Paragraphs>
  <Slides>14</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Simple Light</vt:lpstr>
      <vt:lpstr>Stock Trend Predication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Preet Patel</cp:lastModifiedBy>
  <cp:revision>221</cp:revision>
  <dcterms:modified xsi:type="dcterms:W3CDTF">2024-04-28T19:49:45Z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